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sldIdLst>
    <p:sldId id="382" r:id="rId3"/>
    <p:sldId id="1078" r:id="rId4"/>
    <p:sldId id="483" r:id="rId5"/>
    <p:sldId id="1057" r:id="rId6"/>
    <p:sldId id="1058" r:id="rId7"/>
    <p:sldId id="1059" r:id="rId8"/>
    <p:sldId id="1060" r:id="rId9"/>
    <p:sldId id="1061" r:id="rId10"/>
    <p:sldId id="1062" r:id="rId11"/>
    <p:sldId id="1063" r:id="rId12"/>
    <p:sldId id="1064" r:id="rId13"/>
    <p:sldId id="1065" r:id="rId14"/>
    <p:sldId id="1066" r:id="rId15"/>
    <p:sldId id="1067" r:id="rId16"/>
    <p:sldId id="1068" r:id="rId17"/>
    <p:sldId id="1069" r:id="rId18"/>
    <p:sldId id="1070" r:id="rId19"/>
    <p:sldId id="1071" r:id="rId20"/>
    <p:sldId id="1072" r:id="rId21"/>
    <p:sldId id="1073" r:id="rId22"/>
    <p:sldId id="1074" r:id="rId23"/>
    <p:sldId id="1075" r:id="rId24"/>
    <p:sldId id="1076" r:id="rId25"/>
    <p:sldId id="1080" r:id="rId26"/>
    <p:sldId id="736" r:id="rId27"/>
    <p:sldId id="1100" r:id="rId28"/>
    <p:sldId id="738" r:id="rId29"/>
    <p:sldId id="739" r:id="rId30"/>
    <p:sldId id="740" r:id="rId31"/>
    <p:sldId id="741" r:id="rId32"/>
    <p:sldId id="742" r:id="rId33"/>
    <p:sldId id="1106" r:id="rId34"/>
    <p:sldId id="1107" r:id="rId35"/>
    <p:sldId id="1111" r:id="rId36"/>
  </p:sldIdLst>
  <p:sldSz cx="12192000" cy="6858000"/>
  <p:notesSz cx="6858000" cy="9144000"/>
  <p:embeddedFontLst>
    <p:embeddedFont>
      <p:font typeface="微软雅黑" charset="-122"/>
      <p:regular r:id="rId41"/>
    </p:embeddedFont>
    <p:embeddedFont>
      <p:font typeface="Calibri" panose="020F0502020204030204" charset="0"/>
      <p:regular r:id="rId42"/>
    </p:embeddedFont>
    <p:embeddedFont>
      <p:font typeface="Calibri" panose="020F0502020204030204"/>
      <p:regular r:id="rId43"/>
    </p:embeddedFont>
    <p:embeddedFont>
      <p:font typeface="Cambria" panose="02040503050406030204"/>
      <p:regular r:id="rId44"/>
    </p:embeddedFont>
    <p:embeddedFont>
      <p:font typeface="Lucida Sans Unicode" panose="020B0602030504020204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2F2500"/>
    <a:srgbClr val="EFEFEF"/>
    <a:srgbClr val="FFFFFF"/>
    <a:srgbClr val="97999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5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42" y="86"/>
      </p:cViewPr>
      <p:guideLst>
        <p:guide orient="horz" pos="22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16.xml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7.png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8.png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9.png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10.png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1.png"/><Relationship Id="rId1" Type="http://schemas.openxmlformats.org/officeDocument/2006/relationships/tags" Target="../tags/tag9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12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13.png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4.png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5.png"/><Relationship Id="rId1" Type="http://schemas.openxmlformats.org/officeDocument/2006/relationships/tags" Target="../tags/tag9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image" Target="../media/image16.png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17.png"/><Relationship Id="rId1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18.png"/><Relationship Id="rId1" Type="http://schemas.openxmlformats.org/officeDocument/2006/relationships/tags" Target="../tags/tag10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0.png"/><Relationship Id="rId1" Type="http://schemas.openxmlformats.org/officeDocument/2006/relationships/tags" Target="../tags/tag109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21.png"/><Relationship Id="rId1" Type="http://schemas.openxmlformats.org/officeDocument/2006/relationships/tags" Target="../tags/tag11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5.pn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 dirty="0"/>
              <a:t>Object Oriented Programming</a:t>
            </a:r>
            <a:r>
              <a:rPr lang="en-US" altLang="zh-CN" sz="4400" dirty="0"/>
              <a:t>—C++</a:t>
            </a:r>
            <a:br>
              <a:rPr lang="zh-CN" altLang="zh-CN" sz="4800" dirty="0"/>
            </a:br>
            <a:r>
              <a:rPr lang="en-US" altLang="zh-CN" sz="4800">
                <a:sym typeface="+mn-ea"/>
              </a:rPr>
              <a:t>Lecture7 Polymorphism</a:t>
            </a:r>
            <a:endParaRPr lang="en-US" sz="4800" dirty="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Qijun</a:t>
            </a:r>
            <a:r>
              <a:rPr lang="en-US" altLang="zh-CN" dirty="0"/>
              <a:t> Zhao</a:t>
            </a:r>
            <a:endParaRPr lang="en-US" altLang="zh-CN" dirty="0"/>
          </a:p>
          <a:p>
            <a:r>
              <a:rPr lang="en-US" altLang="zh-CN" dirty="0"/>
              <a:t>College of Computer Science</a:t>
            </a:r>
            <a:endParaRPr lang="en-US" altLang="zh-CN" dirty="0"/>
          </a:p>
          <a:p>
            <a:r>
              <a:rPr lang="en-US" altLang="zh-CN" dirty="0"/>
              <a:t>Sichuan University</a:t>
            </a:r>
            <a:endParaRPr lang="en-US" altLang="zh-CN" dirty="0"/>
          </a:p>
          <a:p>
            <a:r>
              <a:rPr lang="en-US" altLang="zh-CN" dirty="0"/>
              <a:t>Spring 2025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Polymorphism Dynamic Behavior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2380" y="1292860"/>
            <a:ext cx="912749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430145"/>
            <a:ext cx="10968990" cy="3819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i="1"/>
              <a:t>virtual table</a:t>
            </a:r>
            <a:r>
              <a:rPr lang="zh-CN" altLang="en-US"/>
              <a:t> contains one entry for each</a:t>
            </a:r>
            <a:r>
              <a:rPr lang="zh-CN" altLang="en-US">
                <a:highlight>
                  <a:srgbClr val="C0C0C0"/>
                </a:highlight>
              </a:rPr>
              <a:t> virtual </a:t>
            </a:r>
            <a:r>
              <a:rPr lang="zh-CN" altLang="en-US"/>
              <a:t>function that can be called by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objects of the class. Each entry in this table is simply a function pointer that points to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i="1"/>
              <a:t>most-derived</a:t>
            </a:r>
            <a:r>
              <a:rPr lang="zh-CN" altLang="en-US"/>
              <a:t> function accessible by that class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compiler adds a </a:t>
            </a:r>
            <a:r>
              <a:rPr lang="zh-CN" altLang="en-US" i="1"/>
              <a:t>hidden</a:t>
            </a:r>
            <a:r>
              <a:rPr lang="zh-CN" altLang="en-US"/>
              <a:t> pointer to the base class which</a:t>
            </a:r>
            <a:r>
              <a:rPr lang="en-US" altLang="zh-CN"/>
              <a:t> points to the virtual table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for that class (</a:t>
            </a:r>
            <a:r>
              <a:rPr lang="en-US" altLang="zh-CN">
                <a:highlight>
                  <a:srgbClr val="C0C0C0"/>
                </a:highlight>
              </a:rPr>
              <a:t>sizeof</a:t>
            </a:r>
            <a:r>
              <a:rPr lang="en-US" altLang="zh-CN"/>
              <a:t> considers the vtable pointer)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35715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vtable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virtual table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(vtable) is a lookup table of functions used to resolve function calls and support 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dynamic dispatch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(late binding)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315" y="1136015"/>
            <a:ext cx="1095438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86370" cy="705485"/>
          </a:xfrm>
        </p:spPr>
        <p:txBody>
          <a:bodyPr>
            <a:normAutofit/>
          </a:bodyPr>
          <a:lstStyle/>
          <a:p>
            <a:r>
              <a:rPr lang="zh-CN" altLang="en-US"/>
              <a:t>Does the vtable really exist? (answer: YES)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030" y="987425"/>
            <a:ext cx="10688320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8030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Lesson learned: Never use malloc in C++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805" y="95827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classes allocate one extra pointer (hidden)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Method Notes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2203450"/>
            <a:ext cx="8731250" cy="2745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8165" y="2581275"/>
            <a:ext cx="10968990" cy="39598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It forces the compiler to check the base class to see if there is a </a:t>
            </a:r>
            <a:r>
              <a:rPr lang="zh-CN" altLang="en-US" dirty="0">
                <a:highlight>
                  <a:srgbClr val="C0C0C0"/>
                </a:highlight>
              </a:rPr>
              <a:t>virtual</a:t>
            </a:r>
            <a:r>
              <a:rPr lang="zh-CN" altLang="en-US" dirty="0"/>
              <a:t> function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with this </a:t>
            </a:r>
            <a:r>
              <a:rPr lang="zh-CN" altLang="en-US" u="sng" dirty="0"/>
              <a:t>exact</a:t>
            </a:r>
            <a:r>
              <a:rPr lang="zh-CN" altLang="en-US" dirty="0"/>
              <a:t> signature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override</a:t>
            </a:r>
            <a:r>
              <a:rPr lang="zh-CN" altLang="en-US" dirty="0"/>
              <a:t> implies </a:t>
            </a:r>
            <a:r>
              <a:rPr lang="zh-CN" altLang="en-US" dirty="0">
                <a:highlight>
                  <a:srgbClr val="C0C0C0"/>
                </a:highlight>
              </a:rPr>
              <a:t>virtual</a:t>
            </a:r>
            <a:r>
              <a:rPr lang="zh-CN" altLang="en-US" dirty="0"/>
              <a:t> ( </a:t>
            </a:r>
            <a:r>
              <a:rPr lang="zh-CN" altLang="en-US" dirty="0">
                <a:highlight>
                  <a:srgbClr val="C0C0C0"/>
                </a:highlight>
              </a:rPr>
              <a:t>virtual</a:t>
            </a:r>
            <a:r>
              <a:rPr lang="zh-CN" altLang="en-US" dirty="0"/>
              <a:t> should be omitted)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</p:spPr>
        <p:txBody>
          <a:bodyPr/>
          <a:lstStyle/>
          <a:p>
            <a:r>
              <a:rPr lang="zh-CN" altLang="en-US"/>
              <a:t>override Keyword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override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 dirty="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override</a:t>
                      </a: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keyword ensures that the function is virtual and is </a:t>
                      </a:r>
                      <a:r>
                        <a:rPr lang="en-US" sz="2000" b="1" kern="1200" spc="300" dirty="0">
                          <a:solidFill>
                            <a:schemeClr val="dk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overriding </a:t>
                      </a: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 virtual function from a base class</a:t>
                      </a:r>
                      <a:endParaRPr lang="en-US" sz="2000" b="1" spc="300" dirty="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override Keyword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6760" y="1243330"/>
            <a:ext cx="1069086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final Keyword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final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final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keyword prevents inheriting from classes or overriding methods in derived classes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60195" y="2508885"/>
            <a:ext cx="9064625" cy="3740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All classes with at least one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method should declare a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en-US" altLang="zh-CN"/>
              <a:t> </a:t>
            </a:r>
            <a:r>
              <a:rPr lang="zh-CN" altLang="en-US"/>
              <a:t>destructor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Methods (Common Error 1)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957070"/>
            <a:ext cx="8969375" cy="3983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Do not call virtual methods in constructor and destructor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Constructor</a:t>
            </a:r>
            <a:r>
              <a:rPr lang="zh-CN" altLang="en-US"/>
              <a:t>: The derived class is not ready until constructor is completed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Destructor</a:t>
            </a:r>
            <a:r>
              <a:rPr lang="zh-CN" altLang="en-US"/>
              <a:t>: The derived class is already destroyed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Methods (Common Error 2)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5795" y="3114040"/>
            <a:ext cx="7780655" cy="3135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Polymorphism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Inheritance Casting and Run-time Type Identification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322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Do not use default parameters in virtual methods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Default parameters are </a:t>
            </a:r>
            <a:r>
              <a:rPr lang="zh-CN" altLang="en-US" u="sng"/>
              <a:t>not</a:t>
            </a:r>
            <a:r>
              <a:rPr lang="zh-CN" altLang="en-US"/>
              <a:t> inherited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Virtual Methods (Common Error 3)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388235"/>
            <a:ext cx="7576185" cy="3670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666365"/>
            <a:ext cx="10968990" cy="358330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Pure virtual functions can </a:t>
            </a:r>
            <a:r>
              <a:rPr lang="zh-CN" altLang="en-US" u="sng"/>
              <a:t>have</a:t>
            </a:r>
            <a:r>
              <a:rPr lang="zh-CN" altLang="en-US"/>
              <a:t> or </a:t>
            </a:r>
            <a:r>
              <a:rPr lang="zh-CN" altLang="en-US" u="sng"/>
              <a:t>not have</a:t>
            </a:r>
            <a:r>
              <a:rPr lang="zh-CN" altLang="en-US"/>
              <a:t> a body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Pure Virtual Method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Pure Virtual Method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pure virtual method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is a function that </a:t>
                      </a:r>
                      <a:r>
                        <a:rPr lang="en-US" sz="2000" b="1" u="sng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must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be implemented in derived classes (concrete implementation)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319780"/>
            <a:ext cx="8715375" cy="2866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2654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 class with one </a:t>
            </a:r>
            <a:r>
              <a:rPr lang="zh-CN" altLang="en-US" i="1"/>
              <a:t>pure virtual</a:t>
            </a:r>
            <a:r>
              <a:rPr lang="zh-CN" altLang="en-US"/>
              <a:t> </a:t>
            </a:r>
            <a:r>
              <a:rPr lang="zh-CN" altLang="en-US" i="1"/>
              <a:t>function</a:t>
            </a:r>
            <a:r>
              <a:rPr lang="zh-CN" altLang="en-US"/>
              <a:t> cannot be instantiated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Pure Virtual Method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25625"/>
            <a:ext cx="8099425" cy="4101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17270"/>
            <a:ext cx="10968990" cy="159448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 class is </a:t>
            </a:r>
            <a:r>
              <a:rPr lang="zh-CN" altLang="en-US" b="1"/>
              <a:t>interface</a:t>
            </a:r>
            <a:r>
              <a:rPr lang="zh-CN" altLang="en-US"/>
              <a:t> if it has </a:t>
            </a:r>
            <a:r>
              <a:rPr lang="zh-CN" altLang="en-US" u="sng"/>
              <a:t>only</a:t>
            </a:r>
            <a:r>
              <a:rPr lang="zh-CN" altLang="en-US"/>
              <a:t> pure virtual functions and optionally (</a:t>
            </a:r>
            <a:r>
              <a:rPr lang="zh-CN" altLang="en-US" i="1"/>
              <a:t>suggested</a:t>
            </a:r>
            <a:r>
              <a:rPr lang="zh-CN" altLang="en-US"/>
              <a:t>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 virtual destructor. Interfaces do not have implementation or data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 class is </a:t>
            </a:r>
            <a:r>
              <a:rPr lang="zh-CN" altLang="en-US" b="1"/>
              <a:t>abstract</a:t>
            </a:r>
            <a:r>
              <a:rPr lang="zh-CN" altLang="en-US"/>
              <a:t> if it has </a:t>
            </a:r>
            <a:r>
              <a:rPr lang="zh-CN" altLang="en-US" u="sng"/>
              <a:t>at least</a:t>
            </a:r>
            <a:r>
              <a:rPr lang="zh-CN" altLang="en-US"/>
              <a:t> one pure virtual function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Abstract Class and Interface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3775" y="3033395"/>
            <a:ext cx="8553450" cy="3206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altLang="zh-CN" sz="4000" dirty="0"/>
              <a:t>Inheritance Casting and Run-time Type Identification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2665360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59" dirty="0">
                <a:solidFill>
                  <a:srgbClr val="FAFAFA"/>
                </a:solidFill>
              </a:rPr>
              <a:t>Hierarchy</a:t>
            </a:r>
            <a:r>
              <a:rPr sz="2535" spc="74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Casting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682851" y="708783"/>
            <a:ext cx="10472206" cy="832260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>
              <a:lnSpc>
                <a:spcPct val="118000"/>
              </a:lnSpc>
              <a:spcBef>
                <a:spcPts val="210"/>
              </a:spcBef>
            </a:pP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Class-casting</a:t>
            </a:r>
            <a:r>
              <a:rPr sz="2325" b="1" spc="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allows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implicit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explicit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conversion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class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into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another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across </a:t>
            </a:r>
            <a:r>
              <a:rPr sz="2325" spc="-58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hierarchy</a:t>
            </a:r>
            <a:endParaRPr sz="2325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09890" y="1541043"/>
            <a:ext cx="7760142" cy="4781836"/>
          </a:xfrm>
          <a:prstGeom prst="rect">
            <a:avLst/>
          </a:prstGeom>
        </p:spPr>
      </p:pic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5125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7190" y="898525"/>
            <a:ext cx="11200130" cy="5436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i="1"/>
              <a:t>Upcasting</a:t>
            </a:r>
            <a:r>
              <a:rPr lang="zh-CN" altLang="en-US"/>
              <a:t> Conversion between a </a:t>
            </a:r>
            <a:r>
              <a:rPr lang="zh-CN" altLang="en-US" u="sng"/>
              <a:t>derived</a:t>
            </a:r>
            <a:r>
              <a:rPr lang="zh-CN" altLang="en-US"/>
              <a:t> class reference or pointer to a </a:t>
            </a:r>
            <a:r>
              <a:rPr lang="zh-CN" altLang="en-US" u="sng"/>
              <a:t>base</a:t>
            </a:r>
            <a:r>
              <a:rPr lang="zh-CN" altLang="en-US"/>
              <a:t> class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can be </a:t>
            </a:r>
            <a:r>
              <a:rPr lang="zh-CN" altLang="en-US" i="1"/>
              <a:t>implicit</a:t>
            </a:r>
            <a:r>
              <a:rPr lang="zh-CN" altLang="en-US"/>
              <a:t> or </a:t>
            </a:r>
            <a:r>
              <a:rPr lang="zh-CN" altLang="en-US" i="1"/>
              <a:t>explicit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safe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or </a:t>
            </a:r>
            <a:r>
              <a:rPr lang="zh-CN" altLang="en-US">
                <a:highlight>
                  <a:srgbClr val="C0C0C0"/>
                </a:highlight>
              </a:rPr>
              <a:t>dynamic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// see next slides</a:t>
            </a:r>
            <a:endParaRPr lang="zh-CN" altLang="en-US"/>
          </a:p>
          <a:p>
            <a:pPr marL="0" indent="0">
              <a:buNone/>
            </a:pPr>
            <a:r>
              <a:rPr lang="zh-CN" altLang="en-US" b="1" i="1"/>
              <a:t>Downcasting</a:t>
            </a:r>
            <a:r>
              <a:rPr lang="zh-CN" altLang="en-US"/>
              <a:t> Conversion between a </a:t>
            </a:r>
            <a:r>
              <a:rPr lang="zh-CN" altLang="en-US" u="sng"/>
              <a:t>base</a:t>
            </a:r>
            <a:r>
              <a:rPr lang="zh-CN" altLang="en-US"/>
              <a:t> class reference or pointer to a </a:t>
            </a:r>
            <a:r>
              <a:rPr lang="zh-CN" altLang="en-US" u="sng"/>
              <a:t>derived</a:t>
            </a:r>
            <a:r>
              <a:rPr lang="zh-CN" altLang="en-US"/>
              <a:t> class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only </a:t>
            </a:r>
            <a:r>
              <a:rPr lang="zh-CN" altLang="en-US" i="1"/>
              <a:t>explicit</a:t>
            </a:r>
            <a:endParaRPr lang="zh-CN" altLang="en-US" i="1"/>
          </a:p>
          <a:p>
            <a:pPr marL="1371600" lvl="3" indent="0">
              <a:buNone/>
            </a:pPr>
            <a:r>
              <a:rPr lang="zh-CN" altLang="en-US"/>
              <a:t>- It can be dangerous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static</a:t>
            </a:r>
            <a:r>
              <a:rPr lang="en-US" altLang="zh-CN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cast</a:t>
            </a:r>
            <a:r>
              <a:rPr lang="zh-CN" altLang="en-US"/>
              <a:t> or 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dynamic</a:t>
            </a:r>
            <a:r>
              <a:rPr lang="en-US" altLang="zh-CN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cast</a:t>
            </a:r>
            <a:endParaRPr lang="zh-CN" altLang="en-US"/>
          </a:p>
          <a:p>
            <a:pPr marL="0" indent="0">
              <a:buNone/>
            </a:pPr>
            <a:r>
              <a:rPr lang="zh-CN" altLang="en-US" b="1" i="1"/>
              <a:t>Sidecasting</a:t>
            </a:r>
            <a:r>
              <a:rPr lang="zh-CN" altLang="en-US" b="1"/>
              <a:t> </a:t>
            </a:r>
            <a:r>
              <a:rPr lang="zh-CN" altLang="en-US"/>
              <a:t>(</a:t>
            </a:r>
            <a:r>
              <a:rPr lang="zh-CN" altLang="en-US" i="1"/>
              <a:t>Cross-cast</a:t>
            </a:r>
            <a:r>
              <a:rPr lang="zh-CN" altLang="en-US"/>
              <a:t>) Conversion between a class reference or pointer to an other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of the </a:t>
            </a:r>
            <a:r>
              <a:rPr lang="zh-CN" altLang="en-US" u="sng"/>
              <a:t>same hierarchy level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only </a:t>
            </a:r>
            <a:r>
              <a:rPr lang="zh-CN" altLang="en-US" i="1"/>
              <a:t>explicit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can be dangerous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 sz="1800">
                <a:highlight>
                  <a:srgbClr val="C0C0C0"/>
                </a:highlight>
                <a:sym typeface="+mn-ea"/>
              </a:rPr>
              <a:t>dynamic</a:t>
            </a:r>
            <a:r>
              <a:rPr lang="en-US" altLang="zh-CN" sz="1800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 sz="1800">
                <a:highlight>
                  <a:srgbClr val="C0C0C0"/>
                </a:highlight>
                <a:sym typeface="+mn-ea"/>
              </a:rPr>
              <a:t>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Hierarchy Casting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5507873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37" dirty="0">
                <a:solidFill>
                  <a:srgbClr val="FAFAFA"/>
                </a:solidFill>
              </a:rPr>
              <a:t>Upcasting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80" dirty="0">
                <a:solidFill>
                  <a:srgbClr val="FAFAFA"/>
                </a:solidFill>
              </a:rPr>
              <a:t>Downcasting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Example</a:t>
            </a:r>
            <a:endParaRPr sz="2535"/>
          </a:p>
        </p:txBody>
      </p:sp>
      <p:sp>
        <p:nvSpPr>
          <p:cNvPr id="3" name="object 3"/>
          <p:cNvSpPr/>
          <p:nvPr/>
        </p:nvSpPr>
        <p:spPr>
          <a:xfrm>
            <a:off x="760851" y="712322"/>
            <a:ext cx="10652044" cy="5840708"/>
          </a:xfrm>
          <a:custGeom>
            <a:avLst/>
            <a:gdLst/>
            <a:ahLst/>
            <a:cxnLst/>
            <a:rect l="l" t="t" r="r" b="b"/>
            <a:pathLst>
              <a:path w="5039995" h="2763520">
                <a:moveTo>
                  <a:pt x="5039995" y="0"/>
                </a:moveTo>
                <a:lnTo>
                  <a:pt x="0" y="0"/>
                </a:lnTo>
                <a:lnTo>
                  <a:pt x="0" y="2763518"/>
                </a:lnTo>
                <a:lnTo>
                  <a:pt x="5039995" y="2763518"/>
                </a:lnTo>
                <a:lnTo>
                  <a:pt x="503999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4" name="object 4"/>
          <p:cNvSpPr txBox="1"/>
          <p:nvPr/>
        </p:nvSpPr>
        <p:spPr>
          <a:xfrm>
            <a:off x="814235" y="642727"/>
            <a:ext cx="4729470" cy="4107815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47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5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b="1" spc="22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05130">
              <a:spcBef>
                <a:spcPts val="380"/>
              </a:spcBef>
            </a:pP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virtual</a:t>
            </a:r>
            <a:r>
              <a:rPr sz="1900" b="1" spc="55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50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01" dirty="0">
                <a:solidFill>
                  <a:srgbClr val="BA2121"/>
                </a:solidFill>
                <a:latin typeface="Calibri" panose="020F0502020204030204"/>
                <a:cs typeface="Calibri" panose="020F0502020204030204"/>
              </a:rPr>
              <a:t>"A"</a:t>
            </a:r>
            <a:r>
              <a:rPr sz="1900" spc="20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7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R="2916555" algn="l"/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50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74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b="1" spc="518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7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spc="50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51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R="2790190" algn="l">
              <a:spcBef>
                <a:spcPts val="380"/>
              </a:spcBef>
            </a:pPr>
            <a:r>
              <a:rPr lang="en-US"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   </a:t>
            </a:r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b="1" spc="50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var</a:t>
            </a:r>
            <a:r>
              <a:rPr sz="1900" spc="50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 </a:t>
            </a:r>
            <a:r>
              <a:rPr sz="1900" spc="25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05130" algn="l">
              <a:spcBef>
                <a:spcPts val="380"/>
              </a:spcBef>
            </a:pP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59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override</a:t>
            </a:r>
            <a:r>
              <a:rPr sz="1900" b="1" spc="5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22" dirty="0">
                <a:solidFill>
                  <a:srgbClr val="BA2121"/>
                </a:solidFill>
                <a:latin typeface="Calibri" panose="020F0502020204030204"/>
                <a:cs typeface="Calibri" panose="020F0502020204030204"/>
              </a:rPr>
              <a:t>"B"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25400" indent="0">
              <a:buNone/>
              <a:tabLst>
                <a:tab pos="406400" algn="l"/>
              </a:tabLst>
            </a:pPr>
            <a:r>
              <a:rPr lang="en-US"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5400" indent="0">
              <a:spcBef>
                <a:spcPts val="380"/>
              </a:spcBef>
              <a:buNone/>
              <a:tabLst>
                <a:tab pos="406400" algn="l"/>
              </a:tabLst>
            </a:pPr>
            <a:r>
              <a:rPr lang="en-US"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-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-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1900" spc="5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900" spc="53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a1 </a:t>
            </a:r>
            <a:r>
              <a:rPr sz="1900" spc="63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implicit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cast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159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upcasting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241" y="5040245"/>
            <a:ext cx="3971196" cy="1398504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21080" algn="just">
              <a:lnSpc>
                <a:spcPct val="117000"/>
              </a:lnSpc>
              <a:spcBef>
                <a:spcPts val="210"/>
              </a:spcBef>
            </a:pPr>
            <a:r>
              <a:rPr sz="1900" b="1" spc="22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static_cast</a:t>
            </a:r>
            <a:r>
              <a:rPr sz="1900" spc="22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22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&amp;&gt;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(b).f(); </a:t>
            </a:r>
            <a:r>
              <a:rPr sz="1900" spc="-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static_cast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</a:t>
            </a:r>
            <a:r>
              <a:rPr sz="1900" spc="-4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spc="-13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&amp;&gt;</a:t>
            </a:r>
            <a:r>
              <a:rPr sz="1900" spc="37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(a).f(); 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b.var;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 algn="just">
              <a:spcBef>
                <a:spcPts val="380"/>
              </a:spcBef>
            </a:pP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0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static_cast</a:t>
            </a:r>
            <a:r>
              <a:rPr sz="1900" spc="20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</a:t>
            </a:r>
            <a:r>
              <a:rPr sz="1900" spc="20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spc="20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&amp;&gt;</a:t>
            </a:r>
            <a:r>
              <a:rPr sz="1900" spc="20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(a).var;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3844" y="5040246"/>
            <a:ext cx="4603315" cy="1400612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"B"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159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upcasting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"A"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95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downcasting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3 </a:t>
            </a:r>
            <a:r>
              <a:rPr sz="190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(no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4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cast)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1" dirty="0">
                <a:solidFill>
                  <a:srgbClr val="AE3236"/>
                </a:solidFill>
                <a:latin typeface="Calibri" panose="020F0502020204030204"/>
                <a:cs typeface="Calibri" panose="020F0502020204030204"/>
              </a:rPr>
              <a:t>potential</a:t>
            </a:r>
            <a:r>
              <a:rPr sz="1900" i="1" spc="560" dirty="0">
                <a:solidFill>
                  <a:srgbClr val="AE323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AE3236"/>
                </a:solidFill>
                <a:latin typeface="Calibri" panose="020F0502020204030204"/>
                <a:cs typeface="Calibri" panose="020F0502020204030204"/>
              </a:rPr>
              <a:t>segfault!!!</a:t>
            </a:r>
            <a:r>
              <a:rPr sz="1900" i="1" spc="560" dirty="0">
                <a:solidFill>
                  <a:srgbClr val="AE323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95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downcasting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8941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3062614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59" dirty="0">
                <a:solidFill>
                  <a:srgbClr val="FAFAFA"/>
                </a:solidFill>
              </a:rPr>
              <a:t>Sidecasting</a:t>
            </a:r>
            <a:r>
              <a:rPr sz="2535" spc="74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Example</a:t>
            </a:r>
            <a:endParaRPr sz="2535"/>
          </a:p>
        </p:txBody>
      </p:sp>
      <p:sp>
        <p:nvSpPr>
          <p:cNvPr id="3" name="object 3"/>
          <p:cNvSpPr/>
          <p:nvPr/>
        </p:nvSpPr>
        <p:spPr>
          <a:xfrm>
            <a:off x="760851" y="718331"/>
            <a:ext cx="10652044" cy="5804472"/>
          </a:xfrm>
          <a:custGeom>
            <a:avLst/>
            <a:gdLst/>
            <a:ahLst/>
            <a:cxnLst/>
            <a:rect l="l" t="t" r="r" b="b"/>
            <a:pathLst>
              <a:path w="5039995" h="2746375">
                <a:moveTo>
                  <a:pt x="5039995" y="0"/>
                </a:moveTo>
                <a:lnTo>
                  <a:pt x="0" y="0"/>
                </a:lnTo>
                <a:lnTo>
                  <a:pt x="0" y="2746222"/>
                </a:lnTo>
                <a:lnTo>
                  <a:pt x="5039995" y="2746222"/>
                </a:lnTo>
                <a:lnTo>
                  <a:pt x="503999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4" name="object 4"/>
          <p:cNvSpPr txBox="1"/>
          <p:nvPr/>
        </p:nvSpPr>
        <p:spPr>
          <a:xfrm>
            <a:off x="814241" y="648742"/>
            <a:ext cx="4855625" cy="3791844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47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5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b="1" spc="22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05130">
              <a:spcBef>
                <a:spcPts val="380"/>
              </a:spcBef>
            </a:pP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virtual</a:t>
            </a:r>
            <a:r>
              <a:rPr sz="1900" b="1" spc="55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50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01" dirty="0">
                <a:solidFill>
                  <a:srgbClr val="BA2121"/>
                </a:solidFill>
                <a:latin typeface="Calibri" panose="020F0502020204030204"/>
                <a:cs typeface="Calibri" panose="020F0502020204030204"/>
              </a:rPr>
              <a:t>"A"</a:t>
            </a:r>
            <a:r>
              <a:rPr sz="1900" spc="20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7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26670"/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50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2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B1</a:t>
            </a:r>
            <a:r>
              <a:rPr sz="1900" b="1" spc="116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7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spc="518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51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05130">
              <a:spcBef>
                <a:spcPts val="380"/>
              </a:spcBef>
            </a:pP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59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override</a:t>
            </a:r>
            <a:r>
              <a:rPr sz="1900" b="1" spc="55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80" dirty="0">
                <a:solidFill>
                  <a:srgbClr val="BA2121"/>
                </a:solidFill>
                <a:latin typeface="Calibri" panose="020F0502020204030204"/>
                <a:cs typeface="Calibri" panose="020F0502020204030204"/>
              </a:rPr>
              <a:t>"B1"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26670"/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50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2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B2</a:t>
            </a:r>
            <a:r>
              <a:rPr sz="1900" b="1" spc="116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7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spc="518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51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05130">
              <a:spcBef>
                <a:spcPts val="380"/>
              </a:spcBef>
            </a:pP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59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override</a:t>
            </a:r>
            <a:r>
              <a:rPr sz="1900" b="1" spc="55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80" dirty="0">
                <a:solidFill>
                  <a:srgbClr val="BA2121"/>
                </a:solidFill>
                <a:latin typeface="Calibri" panose="020F0502020204030204"/>
                <a:cs typeface="Calibri" panose="020F0502020204030204"/>
              </a:rPr>
              <a:t>"B2"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4241" y="4708033"/>
            <a:ext cx="3339081" cy="1375806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2536825">
              <a:lnSpc>
                <a:spcPct val="117000"/>
              </a:lnSpc>
              <a:spcBef>
                <a:spcPts val="210"/>
              </a:spcBef>
            </a:pP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B1</a:t>
            </a:r>
            <a:r>
              <a:rPr sz="1900" spc="37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6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b1; </a:t>
            </a:r>
            <a:r>
              <a:rPr sz="1900" spc="-40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B2</a:t>
            </a:r>
            <a:r>
              <a:rPr sz="1900" spc="37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6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b2;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 marR="10795">
              <a:lnSpc>
                <a:spcPct val="117000"/>
              </a:lnSpc>
            </a:pPr>
            <a:r>
              <a:rPr sz="1900" b="1" spc="95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dynamic_cas</a:t>
            </a:r>
            <a:r>
              <a:rPr sz="1900" b="1" spc="53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</a:t>
            </a: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B2</a:t>
            </a:r>
            <a:r>
              <a:rPr sz="1900" spc="-13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&amp;&gt;</a:t>
            </a:r>
            <a:r>
              <a:rPr sz="1900" spc="31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(b1).f();  </a:t>
            </a:r>
            <a:r>
              <a:rPr sz="1900" b="1" spc="95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dynamic_cas</a:t>
            </a:r>
            <a:r>
              <a:rPr sz="1900" b="1" spc="53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</a:t>
            </a: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B1</a:t>
            </a:r>
            <a:r>
              <a:rPr sz="1900" spc="-13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&amp;&gt;</a:t>
            </a:r>
            <a:r>
              <a:rPr sz="1900" spc="33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(b2).f();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447" y="5384555"/>
            <a:ext cx="3339081" cy="712603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9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"B2",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211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sidecasting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9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"B1",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211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sidecasting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236" y="6110561"/>
            <a:ext cx="5740052" cy="31845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static_cast&lt;B1</a:t>
            </a:r>
            <a:r>
              <a:rPr sz="1900" b="1" i="1" spc="211" dirty="0">
                <a:solidFill>
                  <a:srgbClr val="3D7A7A"/>
                </a:solidFill>
                <a:latin typeface="Trebuchet MS" panose="020B0703020202090204"/>
                <a:cs typeface="Trebuchet MS" panose="020B0703020202090204"/>
              </a:rPr>
              <a:t>&amp;</a:t>
            </a:r>
            <a:r>
              <a:rPr sz="1900" i="1" spc="2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&gt;(b2).f();</a:t>
            </a:r>
            <a:r>
              <a:rPr sz="1900" i="1" spc="58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8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127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compile</a:t>
            </a:r>
            <a:r>
              <a:rPr sz="1900" i="1" u="sng" spc="581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222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error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4281217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69" dirty="0">
                <a:solidFill>
                  <a:srgbClr val="FAFAFA"/>
                </a:solidFill>
              </a:rPr>
              <a:t>Run-time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Type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Identification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763834" y="1099073"/>
            <a:ext cx="10652044" cy="346249"/>
          </a:xfrm>
          <a:prstGeom prst="rect">
            <a:avLst/>
          </a:prstGeom>
          <a:solidFill>
            <a:srgbClr val="A8302C"/>
          </a:solidFill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675"/>
              </a:lnSpc>
            </a:pPr>
            <a:r>
              <a:rPr sz="2325" b="1" spc="21" dirty="0">
                <a:solidFill>
                  <a:srgbClr val="FAFAFA"/>
                </a:solidFill>
                <a:latin typeface="Tahoma" panose="020B0604030504040204"/>
                <a:cs typeface="Tahoma" panose="020B0604030504040204"/>
              </a:rPr>
              <a:t>RTTI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834" y="1518083"/>
            <a:ext cx="10652044" cy="80200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21473" rIns="0" bIns="0" rtlCol="0">
            <a:spAutoFit/>
          </a:bodyPr>
          <a:lstStyle/>
          <a:p>
            <a:pPr marL="96520">
              <a:spcBef>
                <a:spcPts val="170"/>
              </a:spcBef>
            </a:pPr>
            <a:r>
              <a:rPr sz="232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Run-Time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</a:t>
            </a:r>
            <a:r>
              <a:rPr sz="2325" b="1" spc="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lang="en-US"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dentification</a:t>
            </a:r>
            <a:r>
              <a:rPr sz="2325" b="1" spc="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325" b="1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RTTI</a:t>
            </a:r>
            <a:r>
              <a:rPr sz="2325" spc="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mechanism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allows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  <a:p>
            <a:pPr marL="96520">
              <a:spcBef>
                <a:spcPts val="505"/>
              </a:spcBef>
            </a:pP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r>
              <a:rPr sz="2325" spc="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i="1" spc="-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determined</a:t>
            </a:r>
            <a:r>
              <a:rPr sz="2325" i="1" spc="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2325" i="1" spc="9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runtime</a:t>
            </a:r>
            <a:endParaRPr sz="2325">
              <a:latin typeface="Arial" panose="020B0604020202090204"/>
              <a:cs typeface="Arial" panose="020B060402020209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44029" y="3607762"/>
            <a:ext cx="92603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635" y="0"/>
                </a:lnTo>
              </a:path>
            </a:pathLst>
          </a:custGeom>
          <a:ln w="50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6" name="object 6"/>
          <p:cNvSpPr txBox="1"/>
          <p:nvPr/>
        </p:nvSpPr>
        <p:spPr>
          <a:xfrm>
            <a:off x="736987" y="2679072"/>
            <a:ext cx="7652508" cy="1721396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22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C++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2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expresses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RTTI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through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  <a:p>
            <a:pPr marL="612140" indent="-375920">
              <a:spcBef>
                <a:spcPts val="2050"/>
              </a:spcBef>
              <a:buClr>
                <a:srgbClr val="22373B"/>
              </a:buClr>
              <a:buFont typeface="Yu Gothic Light" panose="020B0300000000000000" charset="-128"/>
              <a:buChar char="•"/>
              <a:tabLst>
                <a:tab pos="612775" algn="l"/>
              </a:tabLst>
            </a:pPr>
            <a:r>
              <a:rPr sz="2325" spc="-1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dynamic</a:t>
            </a:r>
            <a:r>
              <a:rPr sz="2325" spc="349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2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cast</a:t>
            </a: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keyword:</a:t>
            </a:r>
            <a:r>
              <a:rPr sz="2325" spc="40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conversion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polymorphic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types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  <a:p>
            <a:pPr>
              <a:spcBef>
                <a:spcPts val="95"/>
              </a:spcBef>
              <a:buClr>
                <a:srgbClr val="22373B"/>
              </a:buClr>
              <a:buFont typeface="Yu Gothic Light" panose="020B0300000000000000" charset="-128"/>
              <a:buChar char="•"/>
            </a:pPr>
            <a:endParaRPr sz="2220">
              <a:latin typeface="Microsoft Sans Serif" panose="020B0604020202020204"/>
              <a:cs typeface="Microsoft Sans Serif" panose="020B0604020202020204"/>
            </a:endParaRPr>
          </a:p>
          <a:p>
            <a:pPr marL="612140" indent="-375920">
              <a:buClr>
                <a:srgbClr val="22373B"/>
              </a:buClr>
              <a:buFont typeface="Yu Gothic Light" panose="020B0300000000000000" charset="-128"/>
              <a:buChar char="•"/>
              <a:tabLst>
                <a:tab pos="612775" algn="l"/>
              </a:tabLst>
            </a:pPr>
            <a:r>
              <a:rPr sz="2325" spc="148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typeid</a:t>
            </a: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keyword: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identifying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exact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object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2835" y="4979066"/>
            <a:ext cx="92603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637" y="0"/>
                </a:lnTo>
              </a:path>
            </a:pathLst>
          </a:custGeom>
          <a:ln w="505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8" name="object 8"/>
          <p:cNvSpPr txBox="1"/>
          <p:nvPr/>
        </p:nvSpPr>
        <p:spPr>
          <a:xfrm>
            <a:off x="7655652" y="4728769"/>
            <a:ext cx="1083054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48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typeid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8473" y="4664745"/>
            <a:ext cx="893553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Clr>
                <a:srgbClr val="22373B"/>
              </a:buClr>
              <a:buFont typeface="Yu Gothic Light" panose="020B0300000000000000" charset="-128"/>
              <a:buChar char="•"/>
              <a:tabLst>
                <a:tab pos="400685" algn="l"/>
                <a:tab pos="7887335" algn="l"/>
              </a:tabLst>
            </a:pPr>
            <a:r>
              <a:rPr sz="2325" spc="106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type</a:t>
            </a:r>
            <a:r>
              <a:rPr sz="2325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59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3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info</a:t>
            </a:r>
            <a:r>
              <a:rPr sz="2325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26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la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ss: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325" spc="-27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inf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rmation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turne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325" spc="-27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ra</a:t>
            </a:r>
            <a:r>
              <a:rPr sz="2325" spc="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325" spc="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979" y="5212286"/>
            <a:ext cx="10707069" cy="833478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>
              <a:lnSpc>
                <a:spcPct val="118000"/>
              </a:lnSpc>
              <a:spcBef>
                <a:spcPts val="210"/>
              </a:spcBef>
            </a:pP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RTTI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available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classes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325" spc="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i="1" spc="-74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polymorphic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means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i="1" spc="-1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2325" i="1" spc="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least </a:t>
            </a:r>
            <a:r>
              <a:rPr sz="2325" i="1" spc="-61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80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2325" i="1" spc="23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virtual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5125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000" dirty="0"/>
              <a:t>Polymorphism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3398" y="503868"/>
            <a:ext cx="101998" cy="0"/>
          </a:xfrm>
          <a:custGeom>
            <a:avLst/>
            <a:gdLst/>
            <a:ahLst/>
            <a:cxnLst/>
            <a:rect l="l" t="t" r="r" b="b"/>
            <a:pathLst>
              <a:path w="48259">
                <a:moveTo>
                  <a:pt x="0" y="0"/>
                </a:moveTo>
                <a:lnTo>
                  <a:pt x="47828" y="0"/>
                </a:lnTo>
              </a:path>
            </a:pathLst>
          </a:custGeom>
          <a:ln w="5054">
            <a:solidFill>
              <a:srgbClr val="FAFAFA"/>
            </a:solidFill>
          </a:ln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3297477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137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type</a:t>
            </a:r>
            <a:r>
              <a:rPr sz="2535" spc="338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35" spc="285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info</a:t>
            </a:r>
            <a:r>
              <a:rPr sz="2535" spc="328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201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typeid</a:t>
            </a:r>
            <a:endParaRPr sz="2535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834" y="1031302"/>
            <a:ext cx="1501781" cy="401280"/>
            <a:chOff x="359995" y="487958"/>
            <a:chExt cx="710565" cy="189865"/>
          </a:xfrm>
        </p:grpSpPr>
        <p:sp>
          <p:nvSpPr>
            <p:cNvPr id="5" name="object 5"/>
            <p:cNvSpPr/>
            <p:nvPr/>
          </p:nvSpPr>
          <p:spPr>
            <a:xfrm>
              <a:off x="359995" y="487958"/>
              <a:ext cx="710565" cy="189865"/>
            </a:xfrm>
            <a:custGeom>
              <a:avLst/>
              <a:gdLst/>
              <a:ahLst/>
              <a:cxnLst/>
              <a:rect l="l" t="t" r="r" b="b"/>
              <a:pathLst>
                <a:path w="710565" h="189865">
                  <a:moveTo>
                    <a:pt x="710168" y="0"/>
                  </a:moveTo>
                  <a:lnTo>
                    <a:pt x="0" y="0"/>
                  </a:lnTo>
                  <a:lnTo>
                    <a:pt x="0" y="189701"/>
                  </a:lnTo>
                  <a:lnTo>
                    <a:pt x="710168" y="189701"/>
                  </a:lnTo>
                  <a:lnTo>
                    <a:pt x="71016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6" name="object 6"/>
            <p:cNvSpPr/>
            <p:nvPr/>
          </p:nvSpPr>
          <p:spPr>
            <a:xfrm>
              <a:off x="697636" y="606386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5">
                  <a:moveTo>
                    <a:pt x="0" y="0"/>
                  </a:moveTo>
                  <a:lnTo>
                    <a:pt x="43637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3834" y="1031302"/>
            <a:ext cx="150178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0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type</a:t>
            </a:r>
            <a:r>
              <a:rPr sz="2325" spc="26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32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info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5561" y="967283"/>
            <a:ext cx="262912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class</a:t>
            </a:r>
            <a:r>
              <a:rPr sz="2325" spc="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5171" y="1003396"/>
            <a:ext cx="1083054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-1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name()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8735" y="967283"/>
            <a:ext cx="438052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325" spc="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returns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834" y="1616659"/>
            <a:ext cx="10652044" cy="4044347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47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5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b="1" spc="22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459105">
              <a:spcBef>
                <a:spcPts val="380"/>
              </a:spcBef>
            </a:pP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virtual</a:t>
            </a:r>
            <a:r>
              <a:rPr sz="1900" b="1" spc="518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3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</a:t>
            </a:r>
            <a:r>
              <a:rPr sz="1900" b="1" spc="528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1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41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()</a:t>
            </a:r>
            <a:r>
              <a:rPr sz="1900" spc="52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</a:pPr>
            <a:r>
              <a:rPr sz="1900" spc="43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 marR="8533130">
              <a:lnSpc>
                <a:spcPct val="233000"/>
              </a:lnSpc>
            </a:pP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50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74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b="1" spc="16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7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spc="50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3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{}; </a:t>
            </a:r>
            <a:r>
              <a:rPr sz="1900" spc="-40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  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</a:pPr>
            <a:r>
              <a:rPr sz="1900" spc="-4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 algn="just">
              <a:spcBef>
                <a:spcPts val="380"/>
              </a:spcBef>
            </a:pPr>
            <a:r>
              <a:rPr sz="1900" spc="-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-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1900" spc="328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53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a1 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6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implicit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5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upcasting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 marR="5501005" algn="l">
              <a:lnSpc>
                <a:spcPct val="117000"/>
              </a:lnSpc>
            </a:pP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5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9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typeid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(a).name();</a:t>
            </a:r>
            <a:r>
              <a:rPr sz="1900" spc="20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print 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"1A"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5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8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typeid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(b).name();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print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"1B"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18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typeid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(a1).name();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print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"1B"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612" y="72117"/>
            <a:ext cx="4055018" cy="455930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lang="zh-CN" altLang="en-US" sz="2800" dirty="0"/>
              <a:t>dynamic</a:t>
            </a:r>
            <a:r>
              <a:rPr lang="en-US" altLang="zh-CN" sz="2800" dirty="0"/>
              <a:t>_</a:t>
            </a:r>
            <a:r>
              <a:rPr lang="zh-CN" altLang="en-US" sz="2800" dirty="0"/>
              <a:t>cast</a:t>
            </a:r>
            <a:endParaRPr sz="2535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834" y="1025160"/>
            <a:ext cx="1963455" cy="406649"/>
            <a:chOff x="359995" y="485052"/>
            <a:chExt cx="929005" cy="192405"/>
          </a:xfrm>
        </p:grpSpPr>
        <p:sp>
          <p:nvSpPr>
            <p:cNvPr id="5" name="object 5"/>
            <p:cNvSpPr/>
            <p:nvPr/>
          </p:nvSpPr>
          <p:spPr>
            <a:xfrm>
              <a:off x="359995" y="485052"/>
              <a:ext cx="929005" cy="192405"/>
            </a:xfrm>
            <a:custGeom>
              <a:avLst/>
              <a:gdLst/>
              <a:ahLst/>
              <a:cxnLst/>
              <a:rect l="l" t="t" r="r" b="b"/>
              <a:pathLst>
                <a:path w="929005" h="192404">
                  <a:moveTo>
                    <a:pt x="928380" y="0"/>
                  </a:moveTo>
                  <a:lnTo>
                    <a:pt x="0" y="0"/>
                  </a:lnTo>
                  <a:lnTo>
                    <a:pt x="0" y="191819"/>
                  </a:lnTo>
                  <a:lnTo>
                    <a:pt x="928380" y="191819"/>
                  </a:lnTo>
                  <a:lnTo>
                    <a:pt x="92838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6" name="object 6"/>
            <p:cNvSpPr/>
            <p:nvPr/>
          </p:nvSpPr>
          <p:spPr>
            <a:xfrm>
              <a:off x="915833" y="606386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5">
                  <a:moveTo>
                    <a:pt x="0" y="0"/>
                  </a:moveTo>
                  <a:lnTo>
                    <a:pt x="43635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83059" y="1031306"/>
            <a:ext cx="1809116" cy="336861"/>
            <a:chOff x="2308999" y="487960"/>
            <a:chExt cx="855980" cy="159385"/>
          </a:xfrm>
        </p:grpSpPr>
        <p:sp>
          <p:nvSpPr>
            <p:cNvPr id="8" name="object 8"/>
            <p:cNvSpPr/>
            <p:nvPr/>
          </p:nvSpPr>
          <p:spPr>
            <a:xfrm>
              <a:off x="2308999" y="487960"/>
              <a:ext cx="855980" cy="159385"/>
            </a:xfrm>
            <a:custGeom>
              <a:avLst/>
              <a:gdLst/>
              <a:ahLst/>
              <a:cxnLst/>
              <a:rect l="l" t="t" r="r" b="b"/>
              <a:pathLst>
                <a:path w="855980" h="159384">
                  <a:moveTo>
                    <a:pt x="855652" y="0"/>
                  </a:moveTo>
                  <a:lnTo>
                    <a:pt x="0" y="0"/>
                  </a:lnTo>
                  <a:lnTo>
                    <a:pt x="0" y="158913"/>
                  </a:lnTo>
                  <a:lnTo>
                    <a:pt x="855652" y="158913"/>
                  </a:lnTo>
                  <a:lnTo>
                    <a:pt x="855652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9" name="object 9"/>
            <p:cNvSpPr/>
            <p:nvPr/>
          </p:nvSpPr>
          <p:spPr>
            <a:xfrm>
              <a:off x="2792095" y="606386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>
                  <a:moveTo>
                    <a:pt x="0" y="0"/>
                  </a:moveTo>
                  <a:lnTo>
                    <a:pt x="43637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6989" y="900430"/>
            <a:ext cx="9547517" cy="1293347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 indent="79375">
              <a:lnSpc>
                <a:spcPct val="118000"/>
              </a:lnSpc>
              <a:spcBef>
                <a:spcPts val="210"/>
              </a:spcBef>
            </a:pPr>
            <a:r>
              <a:rPr sz="2325" b="1" spc="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dynamic</a:t>
            </a:r>
            <a:r>
              <a:rPr sz="2325" b="1" spc="34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25" b="1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cast</a:t>
            </a:r>
            <a:r>
              <a:rPr sz="2325" b="1" spc="11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differently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325" spc="24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30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static</a:t>
            </a:r>
            <a:r>
              <a:rPr sz="2325" spc="3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22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cast</a:t>
            </a:r>
            <a:r>
              <a:rPr sz="2325" spc="12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2325" spc="-22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i="1" spc="2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RTTI</a:t>
            </a:r>
            <a:r>
              <a:rPr sz="2325" i="1" spc="328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deducing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325" spc="-59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correctness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output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  <a:p>
            <a:pPr marL="26670">
              <a:spcBef>
                <a:spcPts val="505"/>
              </a:spcBef>
            </a:pP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operation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run-time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expensive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3833" y="2541057"/>
            <a:ext cx="3500130" cy="425438"/>
            <a:chOff x="359995" y="1202296"/>
            <a:chExt cx="1656080" cy="201295"/>
          </a:xfrm>
        </p:grpSpPr>
        <p:sp>
          <p:nvSpPr>
            <p:cNvPr id="12" name="object 12"/>
            <p:cNvSpPr/>
            <p:nvPr/>
          </p:nvSpPr>
          <p:spPr>
            <a:xfrm>
              <a:off x="359995" y="1202296"/>
              <a:ext cx="1656080" cy="201295"/>
            </a:xfrm>
            <a:custGeom>
              <a:avLst/>
              <a:gdLst/>
              <a:ahLst/>
              <a:cxnLst/>
              <a:rect l="l" t="t" r="r" b="b"/>
              <a:pathLst>
                <a:path w="1656080" h="201294">
                  <a:moveTo>
                    <a:pt x="1655749" y="0"/>
                  </a:moveTo>
                  <a:lnTo>
                    <a:pt x="0" y="0"/>
                  </a:lnTo>
                  <a:lnTo>
                    <a:pt x="0" y="200774"/>
                  </a:lnTo>
                  <a:lnTo>
                    <a:pt x="1655749" y="200774"/>
                  </a:lnTo>
                  <a:lnTo>
                    <a:pt x="1655749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833" y="1332572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5">
                  <a:moveTo>
                    <a:pt x="0" y="0"/>
                  </a:moveTo>
                  <a:lnTo>
                    <a:pt x="43635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3833" y="2541056"/>
            <a:ext cx="350013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75"/>
              </a:lnSpc>
            </a:pPr>
            <a:r>
              <a:rPr sz="2325" b="1" spc="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dynamic</a:t>
            </a:r>
            <a:r>
              <a:rPr sz="2325" b="1" spc="26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25" b="1" spc="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cast&lt;New&gt;(Obj)</a:t>
            </a:r>
            <a:endParaRPr sz="232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4014" y="2502106"/>
            <a:ext cx="349878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properties: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7804" y="3277826"/>
            <a:ext cx="622723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8470" y="3213804"/>
            <a:ext cx="694120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Yu Gothic Light" panose="020B0300000000000000" charset="-128"/>
              <a:buChar char="•"/>
              <a:tabLst>
                <a:tab pos="400685" algn="l"/>
                <a:tab pos="5127625" algn="l"/>
              </a:tabLst>
            </a:pP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Convert</a:t>
            </a:r>
            <a:r>
              <a:rPr sz="2325" spc="2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325" spc="2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2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u="sng" spc="-116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derived</a:t>
            </a:r>
            <a:r>
              <a:rPr sz="2325" spc="22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class	</a:t>
            </a:r>
            <a:r>
              <a:rPr sz="2325" spc="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325" spc="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u="sng" spc="-211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base</a:t>
            </a:r>
            <a:r>
              <a:rPr sz="2325" spc="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class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60006" y="3277830"/>
            <a:ext cx="622723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2370" y="3213807"/>
            <a:ext cx="169369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116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2325" spc="-85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325" i="1" spc="-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upcasting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48319" y="3277830"/>
            <a:ext cx="622723" cy="336861"/>
          </a:xfrm>
          <a:custGeom>
            <a:avLst/>
            <a:gdLst/>
            <a:ahLst/>
            <a:cxnLst/>
            <a:rect l="l" t="t" r="r" b="b"/>
            <a:pathLst>
              <a:path w="294639" h="159385">
                <a:moveTo>
                  <a:pt x="294119" y="0"/>
                </a:moveTo>
                <a:lnTo>
                  <a:pt x="0" y="0"/>
                </a:lnTo>
                <a:lnTo>
                  <a:pt x="0" y="158913"/>
                </a:lnTo>
                <a:lnTo>
                  <a:pt x="294119" y="158913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1" name="object 21"/>
          <p:cNvSpPr txBox="1"/>
          <p:nvPr/>
        </p:nvSpPr>
        <p:spPr>
          <a:xfrm>
            <a:off x="10501708" y="3213807"/>
            <a:ext cx="67774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9478" y="3696079"/>
            <a:ext cx="622723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41864" y="3632025"/>
            <a:ext cx="378733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8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both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pointers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2325" spc="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references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8472" y="4424647"/>
            <a:ext cx="121726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Yu Gothic Light" panose="020B0300000000000000" charset="-128"/>
              <a:buChar char="•"/>
              <a:tabLst>
                <a:tab pos="400685" algn="l"/>
              </a:tabLst>
            </a:pPr>
            <a:r>
              <a:rPr sz="2325" spc="-2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Thr</a:t>
            </a:r>
            <a:r>
              <a:rPr sz="2325" spc="-9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36036" y="4488644"/>
            <a:ext cx="2116449" cy="336861"/>
            <a:chOff x="1056565" y="2123793"/>
            <a:chExt cx="1001394" cy="159385"/>
          </a:xfrm>
        </p:grpSpPr>
        <p:sp>
          <p:nvSpPr>
            <p:cNvPr id="26" name="object 26"/>
            <p:cNvSpPr/>
            <p:nvPr/>
          </p:nvSpPr>
          <p:spPr>
            <a:xfrm>
              <a:off x="1056565" y="2123793"/>
              <a:ext cx="1001394" cy="159385"/>
            </a:xfrm>
            <a:custGeom>
              <a:avLst/>
              <a:gdLst/>
              <a:ahLst/>
              <a:cxnLst/>
              <a:rect l="l" t="t" r="r" b="b"/>
              <a:pathLst>
                <a:path w="1001394" h="159385">
                  <a:moveTo>
                    <a:pt x="1001111" y="0"/>
                  </a:moveTo>
                  <a:lnTo>
                    <a:pt x="0" y="0"/>
                  </a:lnTo>
                  <a:lnTo>
                    <a:pt x="0" y="158918"/>
                  </a:lnTo>
                  <a:lnTo>
                    <a:pt x="1001111" y="158918"/>
                  </a:lnTo>
                  <a:lnTo>
                    <a:pt x="100111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85150" y="2242220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>
                  <a:moveTo>
                    <a:pt x="0" y="0"/>
                  </a:moveTo>
                  <a:lnTo>
                    <a:pt x="43637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36036" y="4488643"/>
            <a:ext cx="211644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20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std::bad</a:t>
            </a:r>
            <a:r>
              <a:rPr sz="2325" spc="27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22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cast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06549" y="4488644"/>
            <a:ext cx="622723" cy="336861"/>
          </a:xfrm>
          <a:custGeom>
            <a:avLst/>
            <a:gdLst/>
            <a:ahLst/>
            <a:cxnLst/>
            <a:rect l="l" t="t" r="r" b="b"/>
            <a:pathLst>
              <a:path w="294639" h="159385">
                <a:moveTo>
                  <a:pt x="294119" y="0"/>
                </a:moveTo>
                <a:lnTo>
                  <a:pt x="0" y="0"/>
                </a:lnTo>
                <a:lnTo>
                  <a:pt x="0" y="158918"/>
                </a:lnTo>
                <a:lnTo>
                  <a:pt x="294119" y="158918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0" name="object 30"/>
          <p:cNvSpPr/>
          <p:nvPr/>
        </p:nvSpPr>
        <p:spPr>
          <a:xfrm>
            <a:off x="5507123" y="4488676"/>
            <a:ext cx="622723" cy="401280"/>
          </a:xfrm>
          <a:custGeom>
            <a:avLst/>
            <a:gdLst/>
            <a:ahLst/>
            <a:cxnLst/>
            <a:rect l="l" t="t" r="r" b="b"/>
            <a:pathLst>
              <a:path w="294639" h="189864">
                <a:moveTo>
                  <a:pt x="294119" y="0"/>
                </a:moveTo>
                <a:lnTo>
                  <a:pt x="0" y="0"/>
                </a:lnTo>
                <a:lnTo>
                  <a:pt x="0" y="189701"/>
                </a:lnTo>
                <a:lnTo>
                  <a:pt x="294119" y="189701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1" name="object 31"/>
          <p:cNvSpPr/>
          <p:nvPr/>
        </p:nvSpPr>
        <p:spPr>
          <a:xfrm>
            <a:off x="8047510" y="4488644"/>
            <a:ext cx="468384" cy="336861"/>
          </a:xfrm>
          <a:custGeom>
            <a:avLst/>
            <a:gdLst/>
            <a:ahLst/>
            <a:cxnLst/>
            <a:rect l="l" t="t" r="r" b="b"/>
            <a:pathLst>
              <a:path w="221614" h="159385">
                <a:moveTo>
                  <a:pt x="221386" y="0"/>
                </a:moveTo>
                <a:lnTo>
                  <a:pt x="0" y="0"/>
                </a:lnTo>
                <a:lnTo>
                  <a:pt x="0" y="158918"/>
                </a:lnTo>
                <a:lnTo>
                  <a:pt x="221386" y="158918"/>
                </a:lnTo>
                <a:lnTo>
                  <a:pt x="22138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2" name="object 32"/>
          <p:cNvSpPr/>
          <p:nvPr/>
        </p:nvSpPr>
        <p:spPr>
          <a:xfrm>
            <a:off x="9267803" y="4488644"/>
            <a:ext cx="622723" cy="336861"/>
          </a:xfrm>
          <a:custGeom>
            <a:avLst/>
            <a:gdLst/>
            <a:ahLst/>
            <a:cxnLst/>
            <a:rect l="l" t="t" r="r" b="b"/>
            <a:pathLst>
              <a:path w="294639" h="159385">
                <a:moveTo>
                  <a:pt x="294119" y="0"/>
                </a:moveTo>
                <a:lnTo>
                  <a:pt x="0" y="0"/>
                </a:lnTo>
                <a:lnTo>
                  <a:pt x="0" y="158918"/>
                </a:lnTo>
                <a:lnTo>
                  <a:pt x="294119" y="158918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3" name="object 33"/>
          <p:cNvSpPr/>
          <p:nvPr/>
        </p:nvSpPr>
        <p:spPr>
          <a:xfrm>
            <a:off x="10068379" y="4488676"/>
            <a:ext cx="622723" cy="401280"/>
          </a:xfrm>
          <a:custGeom>
            <a:avLst/>
            <a:gdLst/>
            <a:ahLst/>
            <a:cxnLst/>
            <a:rect l="l" t="t" r="r" b="b"/>
            <a:pathLst>
              <a:path w="294639" h="189864">
                <a:moveTo>
                  <a:pt x="294119" y="0"/>
                </a:moveTo>
                <a:lnTo>
                  <a:pt x="0" y="0"/>
                </a:lnTo>
                <a:lnTo>
                  <a:pt x="0" y="189701"/>
                </a:lnTo>
                <a:lnTo>
                  <a:pt x="294119" y="189701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4" name="object 34"/>
          <p:cNvSpPr txBox="1"/>
          <p:nvPr/>
        </p:nvSpPr>
        <p:spPr>
          <a:xfrm>
            <a:off x="4422675" y="4424648"/>
            <a:ext cx="621514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if </a:t>
            </a:r>
            <a:r>
              <a:rPr sz="2325" spc="12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spc="78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 </a:t>
            </a:r>
            <a:r>
              <a:rPr sz="2325" spc="31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reference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325" spc="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8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T&amp;</a:t>
            </a:r>
            <a:r>
              <a:rPr sz="2325" spc="12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325" spc="78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spc="78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2643" y="4842874"/>
            <a:ext cx="2544573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cannot</a:t>
            </a:r>
            <a:r>
              <a:rPr sz="2325" spc="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325" spc="8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converted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86935" y="5699496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-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NULL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16907" y="5699497"/>
            <a:ext cx="622723" cy="336861"/>
          </a:xfrm>
          <a:custGeom>
            <a:avLst/>
            <a:gdLst/>
            <a:ahLst/>
            <a:cxnLst/>
            <a:rect l="l" t="t" r="r" b="b"/>
            <a:pathLst>
              <a:path w="294639" h="159385">
                <a:moveTo>
                  <a:pt x="294119" y="0"/>
                </a:moveTo>
                <a:lnTo>
                  <a:pt x="0" y="0"/>
                </a:lnTo>
                <a:lnTo>
                  <a:pt x="0" y="158913"/>
                </a:lnTo>
                <a:lnTo>
                  <a:pt x="294119" y="158913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8" name="object 38"/>
          <p:cNvSpPr txBox="1"/>
          <p:nvPr/>
        </p:nvSpPr>
        <p:spPr>
          <a:xfrm>
            <a:off x="948479" y="5635474"/>
            <a:ext cx="329881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Yu Gothic Light" panose="020B0300000000000000" charset="-128"/>
              <a:buChar char="•"/>
              <a:tabLst>
                <a:tab pos="400685" algn="l"/>
                <a:tab pos="2310765" algn="l"/>
              </a:tabLst>
            </a:pPr>
            <a:r>
              <a:rPr sz="2325" spc="-2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turns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325" spc="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if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17483" y="5699498"/>
            <a:ext cx="622723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83830" y="5699497"/>
            <a:ext cx="468384" cy="336861"/>
          </a:xfrm>
          <a:custGeom>
            <a:avLst/>
            <a:gdLst/>
            <a:ahLst/>
            <a:cxnLst/>
            <a:rect l="l" t="t" r="r" b="b"/>
            <a:pathLst>
              <a:path w="221614" h="159385">
                <a:moveTo>
                  <a:pt x="221386" y="0"/>
                </a:moveTo>
                <a:lnTo>
                  <a:pt x="0" y="0"/>
                </a:lnTo>
                <a:lnTo>
                  <a:pt x="0" y="158913"/>
                </a:lnTo>
                <a:lnTo>
                  <a:pt x="221386" y="158913"/>
                </a:lnTo>
                <a:lnTo>
                  <a:pt x="22138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41" name="object 41"/>
          <p:cNvSpPr/>
          <p:nvPr/>
        </p:nvSpPr>
        <p:spPr>
          <a:xfrm>
            <a:off x="7904095" y="5699497"/>
            <a:ext cx="622723" cy="336861"/>
          </a:xfrm>
          <a:custGeom>
            <a:avLst/>
            <a:gdLst/>
            <a:ahLst/>
            <a:cxnLst/>
            <a:rect l="l" t="t" r="r" b="b"/>
            <a:pathLst>
              <a:path w="294639" h="159385">
                <a:moveTo>
                  <a:pt x="294119" y="0"/>
                </a:moveTo>
                <a:lnTo>
                  <a:pt x="0" y="0"/>
                </a:lnTo>
                <a:lnTo>
                  <a:pt x="0" y="158913"/>
                </a:lnTo>
                <a:lnTo>
                  <a:pt x="294119" y="158913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42" name="object 42"/>
          <p:cNvSpPr/>
          <p:nvPr/>
        </p:nvSpPr>
        <p:spPr>
          <a:xfrm>
            <a:off x="8704669" y="5699499"/>
            <a:ext cx="622723" cy="401280"/>
          </a:xfrm>
          <a:custGeom>
            <a:avLst/>
            <a:gdLst/>
            <a:ahLst/>
            <a:cxnLst/>
            <a:rect l="l" t="t" r="r" b="b"/>
            <a:pathLst>
              <a:path w="294639" h="189864">
                <a:moveTo>
                  <a:pt x="294119" y="0"/>
                </a:moveTo>
                <a:lnTo>
                  <a:pt x="0" y="0"/>
                </a:lnTo>
                <a:lnTo>
                  <a:pt x="0" y="189696"/>
                </a:lnTo>
                <a:lnTo>
                  <a:pt x="294119" y="189696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43" name="object 43"/>
          <p:cNvSpPr txBox="1"/>
          <p:nvPr/>
        </p:nvSpPr>
        <p:spPr>
          <a:xfrm>
            <a:off x="5009887" y="5635474"/>
            <a:ext cx="565415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264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re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325" spc="-63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ointe</a:t>
            </a:r>
            <a:r>
              <a:rPr sz="2325" spc="-137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rs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325" spc="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2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T*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11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nd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29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32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6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Obj</a:t>
            </a:r>
            <a:r>
              <a:rPr sz="232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2325" spc="-13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325" spc="-190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nnot</a:t>
            </a:r>
            <a:r>
              <a:rPr sz="2325" spc="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325" spc="-275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22643" y="6053717"/>
            <a:ext cx="123470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48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325" spc="-159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onve</a:t>
            </a:r>
            <a:r>
              <a:rPr sz="2325" spc="-32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rte</a:t>
            </a:r>
            <a:r>
              <a:rPr sz="2325" spc="-106" dirty="0">
                <a:solidFill>
                  <a:srgbClr val="22373B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endParaRPr sz="2325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dynamic cast Example 1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8630" y="1138555"/>
            <a:ext cx="829437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dynamic cast Example 2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9905" y="1187450"/>
            <a:ext cx="862520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45" y="2258695"/>
            <a:ext cx="1205357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>
                <a:sym typeface="+mn-ea"/>
              </a:rPr>
              <a:t>Coding to make the world better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68625"/>
            <a:ext cx="10968990" cy="328104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At </a:t>
            </a:r>
            <a:r>
              <a:rPr lang="zh-CN" altLang="en-US" u="sng"/>
              <a:t>run-time</a:t>
            </a:r>
            <a:r>
              <a:rPr lang="zh-CN" altLang="en-US"/>
              <a:t>, objects of a </a:t>
            </a:r>
            <a:r>
              <a:rPr lang="zh-CN" altLang="en-US" i="1"/>
              <a:t>base class</a:t>
            </a:r>
            <a:r>
              <a:rPr lang="zh-CN" altLang="en-US"/>
              <a:t> behaves as objects of a </a:t>
            </a:r>
            <a:r>
              <a:rPr lang="zh-CN" altLang="en-US" i="1"/>
              <a:t>derived class</a:t>
            </a:r>
            <a:endParaRPr lang="zh-CN" altLang="en-US" i="1"/>
          </a:p>
          <a:p>
            <a:pPr marL="0" indent="0">
              <a:buNone/>
            </a:pPr>
            <a:r>
              <a:rPr lang="zh-CN" altLang="en-US"/>
              <a:t>• A </a:t>
            </a:r>
            <a:r>
              <a:rPr lang="zh-CN" altLang="en-US" b="1"/>
              <a:t>Base</a:t>
            </a:r>
            <a:r>
              <a:rPr lang="zh-CN" altLang="en-US"/>
              <a:t> class may define and implement polymorphic methods, and </a:t>
            </a:r>
            <a:r>
              <a:rPr lang="zh-CN" altLang="en-US" b="1"/>
              <a:t>derived</a:t>
            </a:r>
            <a:r>
              <a:rPr lang="en-US" altLang="zh-CN"/>
              <a:t> </a:t>
            </a:r>
            <a:r>
              <a:rPr lang="zh-CN" altLang="en-US"/>
              <a:t>classes can </a:t>
            </a:r>
            <a:r>
              <a:rPr lang="zh-CN" altLang="en-US" b="1"/>
              <a:t>override</a:t>
            </a:r>
            <a:r>
              <a:rPr lang="zh-CN" altLang="en-US"/>
              <a:t> them, which means they provide their own implementations,</a:t>
            </a:r>
            <a:r>
              <a:rPr lang="en-US" altLang="zh-CN"/>
              <a:t> </a:t>
            </a:r>
            <a:r>
              <a:rPr lang="zh-CN" altLang="en-US"/>
              <a:t>invoked at run-time depending on the context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Polymorphism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08400" y="1205920"/>
          <a:ext cx="109689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Polymorphism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In Object-Oriented Programming (OOP),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polymorphism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(meaning “having multiple forms”) is the capability of an object of mutating its behavior in accordance with the specific usage 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context</a:t>
                      </a:r>
                      <a:endParaRPr lang="en-US" sz="2000" b="1" i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Overloading</a:t>
            </a:r>
            <a:r>
              <a:rPr lang="zh-CN" altLang="en-US"/>
              <a:t> is a form of </a:t>
            </a:r>
            <a:r>
              <a:rPr lang="zh-CN" altLang="en-US" u="sng"/>
              <a:t>static polymorphism </a:t>
            </a:r>
            <a:r>
              <a:rPr lang="zh-CN" altLang="en-US"/>
              <a:t>(compile-time polymorphism)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 C++, the term </a:t>
            </a:r>
            <a:r>
              <a:rPr lang="zh-CN" altLang="en-US" b="1"/>
              <a:t>polymorphic</a:t>
            </a:r>
            <a:r>
              <a:rPr lang="zh-CN" altLang="en-US"/>
              <a:t> is strongly associated with </a:t>
            </a:r>
            <a:r>
              <a:rPr lang="zh-CN" altLang="en-US" u="sng"/>
              <a:t>dynamic polymorphism</a:t>
            </a:r>
            <a:endParaRPr lang="zh-CN" altLang="en-US" u="sng"/>
          </a:p>
          <a:p>
            <a:pPr marL="0" indent="0">
              <a:buNone/>
            </a:pPr>
            <a:r>
              <a:rPr lang="zh-CN" altLang="en-US"/>
              <a:t>(</a:t>
            </a:r>
            <a:r>
              <a:rPr lang="zh-CN" altLang="en-US" i="1"/>
              <a:t>overriding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Polymorphism vs.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135" y="3429000"/>
            <a:ext cx="9396730" cy="2305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1555" y="917630"/>
            <a:ext cx="10969200" cy="475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Connecting the function call to the function body is called </a:t>
            </a:r>
            <a:r>
              <a:rPr lang="zh-CN" altLang="en-US" i="1"/>
              <a:t>Binding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In </a:t>
            </a:r>
            <a:r>
              <a:rPr lang="zh-CN" altLang="en-US" b="1"/>
              <a:t>Early Binding</a:t>
            </a:r>
            <a:r>
              <a:rPr lang="zh-CN" altLang="en-US"/>
              <a:t> or Static Binding or Compile-time Binding, the compiler identifies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type of object at </a:t>
            </a:r>
            <a:r>
              <a:rPr lang="zh-CN" altLang="en-US" u="sng"/>
              <a:t>compile-time</a:t>
            </a:r>
            <a:endParaRPr lang="zh-CN" altLang="en-US" u="sng"/>
          </a:p>
          <a:p>
            <a:pPr marL="0" indent="457200">
              <a:buNone/>
            </a:pPr>
            <a:r>
              <a:rPr lang="zh-CN" altLang="en-US"/>
              <a:t>- the program can jump directly to the function address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In </a:t>
            </a:r>
            <a:r>
              <a:rPr lang="zh-CN" altLang="en-US" b="1"/>
              <a:t>Late Binding</a:t>
            </a:r>
            <a:r>
              <a:rPr lang="zh-CN" altLang="en-US"/>
              <a:t> or Dynamic Binding or Run-time binding, the run-time identifies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type of object at </a:t>
            </a:r>
            <a:r>
              <a:rPr lang="zh-CN" altLang="en-US" u="sng"/>
              <a:t>execution-time</a:t>
            </a:r>
            <a:r>
              <a:rPr lang="zh-CN" altLang="en-US"/>
              <a:t> and then matches the function call with the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correct function definition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the program has to read the address held in the pointer and then jump to that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address (less efficient since it involves an extra level of indirection)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C++ achieves </a:t>
            </a:r>
            <a:r>
              <a:rPr lang="zh-CN" altLang="en-US" b="1"/>
              <a:t>late binding</a:t>
            </a:r>
            <a:r>
              <a:rPr lang="zh-CN" altLang="en-US"/>
              <a:t> by declaring a </a:t>
            </a:r>
            <a:r>
              <a:rPr lang="zh-CN" altLang="en-US">
                <a:solidFill>
                  <a:srgbClr val="0070C0"/>
                </a:solidFill>
              </a:rPr>
              <a:t>virtual</a:t>
            </a:r>
            <a:r>
              <a:rPr lang="zh-CN" altLang="en-US"/>
              <a:t> function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Function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Polymorphism - The problem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8450" y="1203960"/>
            <a:ext cx="874776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5267325"/>
            <a:ext cx="10968990" cy="98234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keyword is </a:t>
            </a:r>
            <a:r>
              <a:rPr lang="zh-CN" altLang="en-US" u="sng"/>
              <a:t>not</a:t>
            </a:r>
            <a:r>
              <a:rPr lang="zh-CN" altLang="en-US"/>
              <a:t> </a:t>
            </a:r>
            <a:r>
              <a:rPr lang="zh-CN" altLang="en-US" i="1"/>
              <a:t>necessary</a:t>
            </a:r>
            <a:r>
              <a:rPr lang="zh-CN" altLang="en-US"/>
              <a:t> in </a:t>
            </a:r>
            <a:r>
              <a:rPr lang="zh-CN" altLang="en-US" u="sng"/>
              <a:t>derived</a:t>
            </a:r>
            <a:r>
              <a:rPr lang="zh-CN" altLang="en-US"/>
              <a:t> classes, but it improves </a:t>
            </a:r>
            <a:r>
              <a:rPr lang="zh-CN" altLang="en-US" i="1"/>
              <a:t>readability</a:t>
            </a:r>
            <a:r>
              <a:rPr lang="zh-CN" altLang="en-US"/>
              <a:t> 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clearly advertises the fact to the user that the function is virtual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Polymorphism - virtual method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355" y="1019810"/>
            <a:ext cx="8315960" cy="3766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When virtual works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4110" y="1128395"/>
            <a:ext cx="890714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  <p:tag name="commondata" val="eyJoZGlkIjoiYWIyODVkNDAxOGViODdkZDNiNzdlYjYyOGRkZTFkNzM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6722</Words>
  <Application>WPS 演示</Application>
  <PresentationFormat>宽屏</PresentationFormat>
  <Paragraphs>343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Arial</vt:lpstr>
      <vt:lpstr>宋体</vt:lpstr>
      <vt:lpstr>Wingdings</vt:lpstr>
      <vt:lpstr>Wingdings</vt:lpstr>
      <vt:lpstr>Times New Roman</vt:lpstr>
      <vt:lpstr>方正粗金陵简体</vt:lpstr>
      <vt:lpstr>冬青黑体简体中文</vt:lpstr>
      <vt:lpstr>微软雅黑</vt:lpstr>
      <vt:lpstr>宋体</vt:lpstr>
      <vt:lpstr>汉仪书宋二KW</vt:lpstr>
      <vt:lpstr>Arial Unicode MS</vt:lpstr>
      <vt:lpstr>Calibri</vt:lpstr>
      <vt:lpstr>Tahoma</vt:lpstr>
      <vt:lpstr>Microsoft Sans Serif</vt:lpstr>
      <vt:lpstr>Calibri</vt:lpstr>
      <vt:lpstr>Trebuchet MS</vt:lpstr>
      <vt:lpstr>Arial</vt:lpstr>
      <vt:lpstr>Yu Gothic Light</vt:lpstr>
      <vt:lpstr>Cambria</vt:lpstr>
      <vt:lpstr>Lucida Sans Unicode</vt:lpstr>
      <vt:lpstr>Office 主题​​</vt:lpstr>
      <vt:lpstr>Object Oriented Programming—C++ Lecture7 Polymorphism</vt:lpstr>
      <vt:lpstr>Table of Contents</vt:lpstr>
      <vt:lpstr>PowerPoint 演示文稿</vt:lpstr>
      <vt:lpstr>Polymorphism</vt:lpstr>
      <vt:lpstr>Polymorphism vs. Overloading</vt:lpstr>
      <vt:lpstr>Function Binding</vt:lpstr>
      <vt:lpstr>Polymorphism - The problem</vt:lpstr>
      <vt:lpstr>Polymorphism - virtual method</vt:lpstr>
      <vt:lpstr>When virtual works</vt:lpstr>
      <vt:lpstr>Polymorphism Dynamic Behavior</vt:lpstr>
      <vt:lpstr>Virtual Table</vt:lpstr>
      <vt:lpstr>Virtual Table</vt:lpstr>
      <vt:lpstr>Does the vtable really exist? (answer: YES)</vt:lpstr>
      <vt:lpstr>Virtual Method Notes</vt:lpstr>
      <vt:lpstr>override Keyword </vt:lpstr>
      <vt:lpstr>override Keyword </vt:lpstr>
      <vt:lpstr>final Keyword</vt:lpstr>
      <vt:lpstr>Virtual Methods (Common Error 1)</vt:lpstr>
      <vt:lpstr>Virtual Methods (Common Error 2)</vt:lpstr>
      <vt:lpstr>Virtual Methods (Common Error 3)</vt:lpstr>
      <vt:lpstr>Pure Virtual Method </vt:lpstr>
      <vt:lpstr>Pure Virtual Method </vt:lpstr>
      <vt:lpstr>Abstract Class and Interface</vt:lpstr>
      <vt:lpstr>PowerPoint 演示文稿</vt:lpstr>
      <vt:lpstr>Hierarchy Casting</vt:lpstr>
      <vt:lpstr>Hierarchy Casting</vt:lpstr>
      <vt:lpstr>Upcasting and Downcasting Example</vt:lpstr>
      <vt:lpstr>Sidecasting Example</vt:lpstr>
      <vt:lpstr>Run-time Type Identification</vt:lpstr>
      <vt:lpstr>type info and typeid</vt:lpstr>
      <vt:lpstr>dynamic_cast</vt:lpstr>
      <vt:lpstr>dynamic cast Example 1</vt:lpstr>
      <vt:lpstr>dynamic cast Example 2</vt:lpstr>
      <vt:lpstr>Coding to make the world better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淮安</cp:lastModifiedBy>
  <cp:revision>295</cp:revision>
  <dcterms:created xsi:type="dcterms:W3CDTF">2025-02-27T06:49:43Z</dcterms:created>
  <dcterms:modified xsi:type="dcterms:W3CDTF">2025-02-27T06:49:43Z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